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11.png" ContentType="image/png"/>
  <Override PartName="/ppt/media/image8.png" ContentType="image/png"/>
  <Override PartName="/ppt/media/image3.png" ContentType="image/png"/>
  <Override PartName="/ppt/media/image2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10.png" ContentType="image/png"/>
  <Override PartName="/ppt/media/image9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6858000"/>
  <p:notesSz cx="7772400" cy="10058400"/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"/>
          </p:nvPr>
        </p:nvSpPr>
        <p:spPr>
          <a:xfrm>
            <a:off x="62856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>
          <a:xfrm>
            <a:off x="3029040" y="6356520"/>
            <a:ext cx="30855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>
          <a:xfrm>
            <a:off x="645804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F2A0ACC5-CCA9-499E-8901-EE9DCCB3E443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14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30000" y="365040"/>
            <a:ext cx="788616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30000" y="1681200"/>
            <a:ext cx="386748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30000" y="2505240"/>
            <a:ext cx="3867480" cy="368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4629240" y="1681200"/>
            <a:ext cx="388656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body"/>
          </p:nvPr>
        </p:nvSpPr>
        <p:spPr>
          <a:xfrm>
            <a:off x="4629240" y="2505240"/>
            <a:ext cx="3886560" cy="368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" name="PlaceHolder 6"/>
          <p:cNvSpPr>
            <a:spLocks noGrp="1"/>
          </p:cNvSpPr>
          <p:nvPr>
            <p:ph type="dt" idx="28"/>
          </p:nvPr>
        </p:nvSpPr>
        <p:spPr>
          <a:xfrm>
            <a:off x="62856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ftr" idx="29"/>
          </p:nvPr>
        </p:nvSpPr>
        <p:spPr>
          <a:xfrm>
            <a:off x="3029040" y="6356520"/>
            <a:ext cx="30855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5" name="PlaceHolder 8"/>
          <p:cNvSpPr>
            <a:spLocks noGrp="1"/>
          </p:cNvSpPr>
          <p:nvPr>
            <p:ph type="sldNum" idx="30"/>
          </p:nvPr>
        </p:nvSpPr>
        <p:spPr>
          <a:xfrm>
            <a:off x="645804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33FE4F90-FDA8-4E23-87A8-1F507F86BAB9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dt" idx="31"/>
          </p:nvPr>
        </p:nvSpPr>
        <p:spPr>
          <a:xfrm>
            <a:off x="62856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ftr" idx="32"/>
          </p:nvPr>
        </p:nvSpPr>
        <p:spPr>
          <a:xfrm>
            <a:off x="3029040" y="6356520"/>
            <a:ext cx="30855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sldNum" idx="33"/>
          </p:nvPr>
        </p:nvSpPr>
        <p:spPr>
          <a:xfrm>
            <a:off x="645804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5BEB37F-8B88-48D6-84E4-5249133E59A9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400" cy="1599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520" cy="4872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body"/>
          </p:nvPr>
        </p:nvSpPr>
        <p:spPr>
          <a:xfrm>
            <a:off x="630000" y="2057400"/>
            <a:ext cx="2948400" cy="381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dt" idx="4"/>
          </p:nvPr>
        </p:nvSpPr>
        <p:spPr>
          <a:xfrm>
            <a:off x="62856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ftr" idx="5"/>
          </p:nvPr>
        </p:nvSpPr>
        <p:spPr>
          <a:xfrm>
            <a:off x="3029040" y="6356520"/>
            <a:ext cx="30855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6"/>
          <p:cNvSpPr>
            <a:spLocks noGrp="1"/>
          </p:cNvSpPr>
          <p:nvPr>
            <p:ph type="sldNum" idx="6"/>
          </p:nvPr>
        </p:nvSpPr>
        <p:spPr>
          <a:xfrm>
            <a:off x="645804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34C16632-6C3C-4D0B-B6F0-C8AAE2A824A5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14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30000" y="457200"/>
            <a:ext cx="2948400" cy="1599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3887280" y="987480"/>
            <a:ext cx="4628520" cy="4872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icon to add picture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30000" y="2057400"/>
            <a:ext cx="2948400" cy="381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dt" idx="7"/>
          </p:nvPr>
        </p:nvSpPr>
        <p:spPr>
          <a:xfrm>
            <a:off x="62856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ftr" idx="8"/>
          </p:nvPr>
        </p:nvSpPr>
        <p:spPr>
          <a:xfrm>
            <a:off x="3029040" y="6356520"/>
            <a:ext cx="30855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6" name="PlaceHolder 6"/>
          <p:cNvSpPr>
            <a:spLocks noGrp="1"/>
          </p:cNvSpPr>
          <p:nvPr>
            <p:ph type="sldNum" idx="9"/>
          </p:nvPr>
        </p:nvSpPr>
        <p:spPr>
          <a:xfrm>
            <a:off x="645804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7486388C-62D3-4690-90FF-F5FA8290A87F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14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85800" y="1122480"/>
            <a:ext cx="7771680" cy="238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dt" idx="10"/>
          </p:nvPr>
        </p:nvSpPr>
        <p:spPr>
          <a:xfrm>
            <a:off x="62856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ftr" idx="11"/>
          </p:nvPr>
        </p:nvSpPr>
        <p:spPr>
          <a:xfrm>
            <a:off x="3029040" y="6356520"/>
            <a:ext cx="30855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sldNum" idx="12"/>
          </p:nvPr>
        </p:nvSpPr>
        <p:spPr>
          <a:xfrm>
            <a:off x="645804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6C0DD83-3343-4C65-9A09-5D00E994F8E7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14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dt" idx="13"/>
          </p:nvPr>
        </p:nvSpPr>
        <p:spPr>
          <a:xfrm>
            <a:off x="62856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ftr" idx="14"/>
          </p:nvPr>
        </p:nvSpPr>
        <p:spPr>
          <a:xfrm>
            <a:off x="3029040" y="6356520"/>
            <a:ext cx="30855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sldNum" idx="15"/>
          </p:nvPr>
        </p:nvSpPr>
        <p:spPr>
          <a:xfrm>
            <a:off x="645804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4621FD0-1036-46B1-BDB1-4A3CED2EBD91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543720" y="365040"/>
            <a:ext cx="1971000" cy="581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28560" y="365040"/>
            <a:ext cx="5799960" cy="581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dt" idx="16"/>
          </p:nvPr>
        </p:nvSpPr>
        <p:spPr>
          <a:xfrm>
            <a:off x="62856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ftr" idx="17"/>
          </p:nvPr>
        </p:nvSpPr>
        <p:spPr>
          <a:xfrm>
            <a:off x="3029040" y="6356520"/>
            <a:ext cx="30855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sldNum" idx="18"/>
          </p:nvPr>
        </p:nvSpPr>
        <p:spPr>
          <a:xfrm>
            <a:off x="645804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39C9F56-0163-47D3-A187-BAAC7949B02A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616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dt" idx="19"/>
          </p:nvPr>
        </p:nvSpPr>
        <p:spPr>
          <a:xfrm>
            <a:off x="62856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ftr" idx="20"/>
          </p:nvPr>
        </p:nvSpPr>
        <p:spPr>
          <a:xfrm>
            <a:off x="3029040" y="6356520"/>
            <a:ext cx="30855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sldNum" idx="21"/>
          </p:nvPr>
        </p:nvSpPr>
        <p:spPr>
          <a:xfrm>
            <a:off x="645804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3EBA3F30-F107-4184-A28C-E1624E947AC2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23880" y="1709640"/>
            <a:ext cx="7886160" cy="2851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23880" y="4589640"/>
            <a:ext cx="7886160" cy="1499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dt" idx="22"/>
          </p:nvPr>
        </p:nvSpPr>
        <p:spPr>
          <a:xfrm>
            <a:off x="62856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ftr" idx="23"/>
          </p:nvPr>
        </p:nvSpPr>
        <p:spPr>
          <a:xfrm>
            <a:off x="3029040" y="6356520"/>
            <a:ext cx="30855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sldNum" idx="24"/>
          </p:nvPr>
        </p:nvSpPr>
        <p:spPr>
          <a:xfrm>
            <a:off x="645804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AE29917-8D53-4D04-A330-8DC3AB3C9E3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388548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29240" y="1825560"/>
            <a:ext cx="3885480" cy="435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dt" idx="25"/>
          </p:nvPr>
        </p:nvSpPr>
        <p:spPr>
          <a:xfrm>
            <a:off x="62856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ftr" idx="26"/>
          </p:nvPr>
        </p:nvSpPr>
        <p:spPr>
          <a:xfrm>
            <a:off x="3029040" y="6356520"/>
            <a:ext cx="30855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sldNum" idx="27"/>
          </p:nvPr>
        </p:nvSpPr>
        <p:spPr>
          <a:xfrm>
            <a:off x="6458040" y="6356520"/>
            <a:ext cx="20566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32BD2CE-1BDD-402D-9705-A69BC2CAFB76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slideLayout" Target="../slideLayouts/slideLayout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"/>
          <p:cNvSpPr/>
          <p:nvPr/>
        </p:nvSpPr>
        <p:spPr>
          <a:xfrm>
            <a:off x="0" y="6120000"/>
            <a:ext cx="9143280" cy="773280"/>
          </a:xfrm>
          <a:prstGeom prst="rect">
            <a:avLst/>
          </a:prstGeom>
          <a:solidFill>
            <a:srgbClr val="a51b38"/>
          </a:solidFill>
          <a:ln>
            <a:solidFill>
              <a:srgbClr val="a51b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6040" y="3143160"/>
            <a:ext cx="5396040" cy="238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Introduction to 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100440" y="5418360"/>
            <a:ext cx="6857280" cy="74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Dr. Gabriel Ferreira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sng">
                <a:solidFill>
                  <a:schemeClr val="dk1"/>
                </a:solidFill>
                <a:effectLst/>
                <a:uFillTx/>
                <a:latin typeface="Fira Sans"/>
              </a:rPr>
              <a:t>gabriel.ferreira@ifg.uni-tuebingen.de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" name="Subtitle 2"/>
          <p:cNvSpPr/>
          <p:nvPr/>
        </p:nvSpPr>
        <p:spPr>
          <a:xfrm>
            <a:off x="100440" y="6360480"/>
            <a:ext cx="6857280" cy="36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Geow-M317_325-21-16  </a:t>
            </a:r>
            <a:r>
              <a:rPr b="1" lang="en-US" sz="16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Data Analysis and Modeling Methods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Subtitle 2"/>
          <p:cNvSpPr/>
          <p:nvPr/>
        </p:nvSpPr>
        <p:spPr>
          <a:xfrm>
            <a:off x="2257200" y="6507000"/>
            <a:ext cx="6857280" cy="36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01.2026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5" name="Picture 7" descr="Text&#10;&#10;Description automatically generated"/>
          <p:cNvPicPr/>
          <p:nvPr/>
        </p:nvPicPr>
        <p:blipFill>
          <a:blip r:embed="rId1"/>
          <a:stretch/>
        </p:blipFill>
        <p:spPr>
          <a:xfrm>
            <a:off x="171000" y="211320"/>
            <a:ext cx="2813400" cy="7218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6" name="Subtitle 2"/>
          <p:cNvSpPr/>
          <p:nvPr/>
        </p:nvSpPr>
        <p:spPr>
          <a:xfrm>
            <a:off x="2257200" y="6182640"/>
            <a:ext cx="6857280" cy="36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r"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WS 2025/26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7" name="Picture 9" descr="A screenshot of a computer&#10;&#10;Description automatically generated"/>
          <p:cNvPicPr/>
          <p:nvPr/>
        </p:nvPicPr>
        <p:blipFill>
          <a:blip r:embed="rId2"/>
          <a:stretch/>
        </p:blipFill>
        <p:spPr>
          <a:xfrm>
            <a:off x="2991960" y="977040"/>
            <a:ext cx="6151320" cy="38023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8" name="Picture 10" descr=""/>
          <p:cNvPicPr/>
          <p:nvPr/>
        </p:nvPicPr>
        <p:blipFill>
          <a:blip r:embed="rId3"/>
          <a:stretch/>
        </p:blipFill>
        <p:spPr>
          <a:xfrm>
            <a:off x="4205160" y="4711680"/>
            <a:ext cx="1055880" cy="818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30" name="Rectangle 8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31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2" name="TextBox 1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grades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3" name="Picture 4" descr="A person with a beard and glasses&#10;&#10;Description automatically generated"/>
          <p:cNvPicPr/>
          <p:nvPr/>
        </p:nvPicPr>
        <p:blipFill>
          <a:blip r:embed="rId2"/>
          <a:stretch/>
        </p:blipFill>
        <p:spPr>
          <a:xfrm>
            <a:off x="5993280" y="4442760"/>
            <a:ext cx="3051000" cy="2033640"/>
          </a:xfrm>
          <a:prstGeom prst="rect">
            <a:avLst/>
          </a:prstGeom>
          <a:noFill/>
          <a:ln w="0">
            <a:noFill/>
          </a:ln>
          <a:effectLst>
            <a:outerShdw algn="tl" blurRad="291960" dir="2700000" dist="138988" rotWithShape="0">
              <a:srgbClr val="333333">
                <a:alpha val="65000"/>
              </a:srgbClr>
            </a:outerShdw>
          </a:effectLst>
        </p:spPr>
      </p:pic>
      <p:sp>
        <p:nvSpPr>
          <p:cNvPr id="134" name="TextBox 12"/>
          <p:cNvSpPr/>
          <p:nvPr/>
        </p:nvSpPr>
        <p:spPr>
          <a:xfrm>
            <a:off x="6388560" y="6514560"/>
            <a:ext cx="2655720" cy="30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Paulo Freire [1921 – 1997]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" name="TextBox 14"/>
          <p:cNvSpPr/>
          <p:nvPr/>
        </p:nvSpPr>
        <p:spPr>
          <a:xfrm>
            <a:off x="1071720" y="1121400"/>
            <a:ext cx="2655720" cy="36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Banking model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" name="TextBox 15"/>
          <p:cNvSpPr/>
          <p:nvPr/>
        </p:nvSpPr>
        <p:spPr>
          <a:xfrm>
            <a:off x="5415840" y="1121400"/>
            <a:ext cx="2655720" cy="36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Active learning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" name="TextBox 16"/>
          <p:cNvSpPr/>
          <p:nvPr/>
        </p:nvSpPr>
        <p:spPr>
          <a:xfrm>
            <a:off x="569520" y="1671120"/>
            <a:ext cx="4140000" cy="192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Teacher = depositor (active), thinks, teaches, knows everything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Students = vessel (passive), listen, are taught, knows nothing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Students are spectators, whose minds are passively open to receive knowledge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Receive, memorize, and repeat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Learning topics that are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useful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TextBox 17"/>
          <p:cNvSpPr/>
          <p:nvPr/>
        </p:nvSpPr>
        <p:spPr>
          <a:xfrm>
            <a:off x="5072400" y="1671120"/>
            <a:ext cx="3743280" cy="215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Tutor = poses and gives support on solving problems, teaches &amp; learns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Students = solve problems, dialogue, discuss among peers, learn &amp; teach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Tutor and students create knowledge together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Students actively work on solving problems and learn through this experience.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Learning topics that are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meaningful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9" name="TextBox 18"/>
          <p:cNvSpPr/>
          <p:nvPr/>
        </p:nvSpPr>
        <p:spPr>
          <a:xfrm>
            <a:off x="931680" y="4430520"/>
            <a:ext cx="4140000" cy="544680"/>
          </a:xfrm>
          <a:prstGeom prst="rect">
            <a:avLst/>
          </a:prstGeom>
          <a:solidFill>
            <a:srgbClr val="9a0000"/>
          </a:solidFill>
          <a:ln w="0">
            <a:solidFill>
              <a:srgbClr val="a51b38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</a:pPr>
            <a:r>
              <a:rPr b="1" lang="en-US" sz="1400" strike="noStrike" u="none">
                <a:solidFill>
                  <a:schemeClr val="lt1"/>
                </a:solidFill>
                <a:effectLst/>
                <a:uFillTx/>
                <a:latin typeface="Aptos"/>
                <a:ea typeface="Aptos"/>
              </a:rPr>
              <a:t>The classroom is a space for asking questions, a space of cognition, not information. 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0" name="TextBox 19"/>
          <p:cNvSpPr/>
          <p:nvPr/>
        </p:nvSpPr>
        <p:spPr>
          <a:xfrm>
            <a:off x="1130040" y="5314320"/>
            <a:ext cx="37432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Aptos"/>
                <a:ea typeface="Aptos"/>
              </a:rPr>
              <a:t>Students also develop skills secondary to the main topic, such as knowledge acquisition, group collaboration and communication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42" name="Rectangle 8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43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4" name="TextBox 1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grades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5" name="TextBox 18"/>
          <p:cNvSpPr/>
          <p:nvPr/>
        </p:nvSpPr>
        <p:spPr>
          <a:xfrm>
            <a:off x="3575520" y="1845000"/>
            <a:ext cx="1849680" cy="409680"/>
          </a:xfrm>
          <a:prstGeom prst="rect">
            <a:avLst/>
          </a:prstGeom>
          <a:solidFill>
            <a:srgbClr val="9a0000"/>
          </a:solidFill>
          <a:ln w="0">
            <a:solidFill>
              <a:srgbClr val="a51b38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</a:pPr>
            <a:r>
              <a:rPr b="1" lang="en-US" sz="2000" strike="noStrike" u="none">
                <a:solidFill>
                  <a:schemeClr val="lt1"/>
                </a:solidFill>
                <a:effectLst/>
                <a:uFillTx/>
                <a:latin typeface="Fira Sans"/>
                <a:ea typeface="Aptos"/>
              </a:rPr>
              <a:t>Learning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6" name="TextBox 19"/>
          <p:cNvSpPr/>
          <p:nvPr/>
        </p:nvSpPr>
        <p:spPr>
          <a:xfrm>
            <a:off x="2628720" y="997560"/>
            <a:ext cx="3743280" cy="67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What is the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fundamental reason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we go to school/university?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7" name="Picture 5" descr="A book cover with colorful circles&#10;&#10;Description automatically generated"/>
          <p:cNvPicPr/>
          <p:nvPr/>
        </p:nvPicPr>
        <p:blipFill>
          <a:blip r:embed="rId2"/>
          <a:stretch/>
        </p:blipFill>
        <p:spPr>
          <a:xfrm>
            <a:off x="6621120" y="3291120"/>
            <a:ext cx="2154240" cy="3329640"/>
          </a:xfrm>
          <a:prstGeom prst="rect">
            <a:avLst/>
          </a:prstGeom>
          <a:noFill/>
          <a:ln w="0">
            <a:noFill/>
          </a:ln>
          <a:effectLst>
            <a:outerShdw algn="tl" blurRad="291960" dir="2700000" dist="138988" rotWithShape="0">
              <a:srgbClr val="333333">
                <a:alpha val="65000"/>
              </a:srgbClr>
            </a:outerShdw>
          </a:effectLst>
        </p:spPr>
      </p:pic>
      <p:sp>
        <p:nvSpPr>
          <p:cNvPr id="148" name="TextBox 2"/>
          <p:cNvSpPr/>
          <p:nvPr/>
        </p:nvSpPr>
        <p:spPr>
          <a:xfrm>
            <a:off x="566280" y="3429000"/>
            <a:ext cx="4541040" cy="13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Coercion is not the best way to facilitate learning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Assessment should be in the service of learning, and not the other way around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Harmful (paralyzing, counterproductive) perfectionism is often the outcome of this culture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9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50" name="Rectangle 8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51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2" name="TextBox 1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grades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3" name="TextBox 2"/>
          <p:cNvSpPr/>
          <p:nvPr/>
        </p:nvSpPr>
        <p:spPr>
          <a:xfrm>
            <a:off x="2503800" y="1229760"/>
            <a:ext cx="3582360" cy="31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Tests &amp; assessments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become the </a:t>
            </a:r>
            <a:r>
              <a:rPr b="1" lang="en-US" sz="1400" strike="noStrike" u="none">
                <a:solidFill>
                  <a:srgbClr val="9a0000"/>
                </a:solidFill>
                <a:effectLst/>
                <a:uFillTx/>
                <a:latin typeface="Fira Sans"/>
                <a:ea typeface="Aptos"/>
              </a:rPr>
              <a:t>goal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54" name="Group 15"/>
          <p:cNvGrpSpPr/>
          <p:nvPr/>
        </p:nvGrpSpPr>
        <p:grpSpPr>
          <a:xfrm>
            <a:off x="6062040" y="816120"/>
            <a:ext cx="2880000" cy="1159200"/>
            <a:chOff x="6062040" y="816120"/>
            <a:chExt cx="2880000" cy="1159200"/>
          </a:xfrm>
        </p:grpSpPr>
        <p:pic>
          <p:nvPicPr>
            <p:cNvPr id="155" name="Picture 4" descr=""/>
            <p:cNvPicPr/>
            <p:nvPr/>
          </p:nvPicPr>
          <p:blipFill>
            <a:blip r:embed="rId2"/>
            <a:stretch/>
          </p:blipFill>
          <p:spPr>
            <a:xfrm>
              <a:off x="6062040" y="816120"/>
              <a:ext cx="2880000" cy="1159200"/>
            </a:xfrm>
            <a:prstGeom prst="rect">
              <a:avLst/>
            </a:prstGeom>
            <a:noFill/>
            <a:ln w="0">
              <a:noFill/>
            </a:ln>
          </p:spPr>
        </p:pic>
        <p:sp>
          <p:nvSpPr>
            <p:cNvPr id="156" name="TextBox 7"/>
            <p:cNvSpPr/>
            <p:nvPr/>
          </p:nvSpPr>
          <p:spPr>
            <a:xfrm>
              <a:off x="7288920" y="1667880"/>
              <a:ext cx="1520640" cy="3070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r" defTabSz="457200">
                <a:lnSpc>
                  <a:spcPct val="100000"/>
                </a:lnSpc>
              </a:pPr>
              <a:r>
                <a:rPr b="0" lang="en-US" sz="1400" strike="noStrike" u="none">
                  <a:solidFill>
                    <a:schemeClr val="dk1"/>
                  </a:solidFill>
                  <a:effectLst/>
                  <a:uFillTx/>
                  <a:latin typeface="Times New Roman"/>
                  <a:ea typeface="Aptos"/>
                </a:rPr>
                <a:t>(1993)</a:t>
              </a: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57" name="TextBox 11"/>
          <p:cNvSpPr/>
          <p:nvPr/>
        </p:nvSpPr>
        <p:spPr>
          <a:xfrm>
            <a:off x="1922040" y="2213280"/>
            <a:ext cx="4575600" cy="100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Grades are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not </a:t>
            </a:r>
            <a:r>
              <a:rPr b="1" lang="en-US" sz="1400" strike="noStrike" u="none">
                <a:solidFill>
                  <a:srgbClr val="9a0000"/>
                </a:solidFill>
                <a:effectLst/>
                <a:uFillTx/>
                <a:latin typeface="Fira Sans"/>
                <a:ea typeface="Aptos"/>
              </a:rPr>
              <a:t>incentive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nor feedback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, they encourage competitiveness (and they are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biased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; </a:t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Malouff &amp; Thorsteinsson (2016). </a:t>
            </a:r>
            <a:r>
              <a:rPr b="0" i="1" lang="en-US" sz="12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Australian Journal of Education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)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58" name="Picture 14" descr="A book cover with pink letters and a pink background&#10;&#10;Description automatically generated"/>
          <p:cNvPicPr/>
          <p:nvPr/>
        </p:nvPicPr>
        <p:blipFill>
          <a:blip r:embed="rId3"/>
          <a:stretch/>
        </p:blipFill>
        <p:spPr>
          <a:xfrm>
            <a:off x="443520" y="1588680"/>
            <a:ext cx="1391760" cy="2061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59" name="Picture 17" descr="A book cover of a book&#10;&#10;Description automatically generated"/>
          <p:cNvPicPr/>
          <p:nvPr/>
        </p:nvPicPr>
        <p:blipFill>
          <a:blip r:embed="rId4"/>
          <a:stretch/>
        </p:blipFill>
        <p:spPr>
          <a:xfrm>
            <a:off x="7358760" y="2694960"/>
            <a:ext cx="1450440" cy="2186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0" name="TextBox 20"/>
          <p:cNvSpPr/>
          <p:nvPr/>
        </p:nvSpPr>
        <p:spPr>
          <a:xfrm>
            <a:off x="2638080" y="3285720"/>
            <a:ext cx="457560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“Research show three reliable effects when students are graded: They tend to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think less deeply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,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avoid taking risks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, and </a:t>
            </a:r>
            <a:r>
              <a:rPr b="1" lang="en-US" sz="1400" strike="noStrike" u="none">
                <a:solidFill>
                  <a:srgbClr val="9a0000"/>
                </a:solidFill>
                <a:effectLst/>
                <a:uFillTx/>
                <a:latin typeface="Fira Sans"/>
                <a:ea typeface="Aptos"/>
              </a:rPr>
              <a:t>lose interest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in learning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itself”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1" name="TextBox 21"/>
          <p:cNvSpPr/>
          <p:nvPr/>
        </p:nvSpPr>
        <p:spPr>
          <a:xfrm>
            <a:off x="2007360" y="4721400"/>
            <a:ext cx="4575600" cy="54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“between 60 and 70 percent of students admitted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cheating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”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62" name="Picture 23" descr="A collage of hands tearing paper&#10;&#10;Description automatically generated"/>
          <p:cNvPicPr/>
          <p:nvPr/>
        </p:nvPicPr>
        <p:blipFill>
          <a:blip r:embed="rId5"/>
          <a:stretch/>
        </p:blipFill>
        <p:spPr>
          <a:xfrm>
            <a:off x="484560" y="4278240"/>
            <a:ext cx="1308240" cy="1972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3" name="TextBox 26"/>
          <p:cNvSpPr/>
          <p:nvPr/>
        </p:nvSpPr>
        <p:spPr>
          <a:xfrm>
            <a:off x="3112920" y="5572800"/>
            <a:ext cx="4575600" cy="54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7000"/>
              </a:lnSpc>
              <a:spcAft>
                <a:spcPts val="601"/>
              </a:spcAf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- 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Grading increases </a:t>
            </a:r>
            <a:r>
              <a:rPr b="1" lang="en-US" sz="1400" strike="noStrike" u="none">
                <a:solidFill>
                  <a:srgbClr val="9a0000"/>
                </a:solidFill>
                <a:effectLst/>
                <a:uFillTx/>
                <a:latin typeface="Fira Sans"/>
                <a:ea typeface="Aptos"/>
              </a:rPr>
              <a:t>stress</a:t>
            </a:r>
            <a:r>
              <a:rPr b="1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</a:t>
            </a: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in students. </a:t>
            </a:r>
            <a:br>
              <a:rPr sz="1400"/>
            </a:b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  </a:t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Heissel et al. (2021). </a:t>
            </a:r>
            <a:r>
              <a:rPr b="0" i="1" lang="en-US" sz="12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Education Finance and Policy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65" name="Rectangle 8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66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7" name="TextBox 1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grades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8" name="TextBox 3"/>
          <p:cNvSpPr/>
          <p:nvPr/>
        </p:nvSpPr>
        <p:spPr>
          <a:xfrm>
            <a:off x="2700000" y="2360520"/>
            <a:ext cx="3743280" cy="671400"/>
          </a:xfrm>
          <a:prstGeom prst="rect">
            <a:avLst/>
          </a:prstGeom>
          <a:solidFill>
            <a:srgbClr val="9a0000"/>
          </a:solidFill>
          <a:ln w="0">
            <a:solidFill>
              <a:srgbClr val="a51b38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Fira Sans"/>
                <a:ea typeface="Aptos"/>
              </a:rPr>
              <a:t>This project will be </a:t>
            </a:r>
            <a:r>
              <a:rPr b="1" lang="en-US" sz="1800" strike="noStrike" u="none">
                <a:solidFill>
                  <a:schemeClr val="lt1"/>
                </a:solidFill>
                <a:effectLst/>
                <a:uFillTx/>
                <a:latin typeface="Fira Sans"/>
                <a:ea typeface="Aptos"/>
              </a:rPr>
              <a:t>graded by you </a:t>
            </a: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Fira Sans"/>
                <a:ea typeface="Aptos"/>
              </a:rPr>
              <a:t>(self-assessment grading)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9" name="TextBox 6"/>
          <p:cNvSpPr/>
          <p:nvPr/>
        </p:nvSpPr>
        <p:spPr>
          <a:xfrm>
            <a:off x="2073600" y="3600360"/>
            <a:ext cx="499608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You tell me the grade you believe is fair given what you learned. I will not discuss your grade, you will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assess yourself.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0" name="TextBox 12"/>
          <p:cNvSpPr/>
          <p:nvPr/>
        </p:nvSpPr>
        <p:spPr>
          <a:xfrm>
            <a:off x="2283840" y="4533120"/>
            <a:ext cx="457560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Do not be afraid of giving yourself 1.0!!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1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72" name="Rectangle 8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73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4" name="TextBox 1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grades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5" name="TextBox 6"/>
          <p:cNvSpPr/>
          <p:nvPr/>
        </p:nvSpPr>
        <p:spPr>
          <a:xfrm>
            <a:off x="2073600" y="2540880"/>
            <a:ext cx="4996080" cy="36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Let’s start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6" name="TextBox 12"/>
          <p:cNvSpPr/>
          <p:nvPr/>
        </p:nvSpPr>
        <p:spPr>
          <a:xfrm>
            <a:off x="1099800" y="3228840"/>
            <a:ext cx="694368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Go to: https://github.com/gsferreirabio/2025_26-IntroR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pic>
        <p:nvPicPr>
          <p:cNvPr id="70" name="Picture 16" descr=""/>
          <p:cNvPicPr/>
          <p:nvPr/>
        </p:nvPicPr>
        <p:blipFill>
          <a:blip r:embed="rId1"/>
          <a:stretch/>
        </p:blipFill>
        <p:spPr>
          <a:xfrm>
            <a:off x="142200" y="1837440"/>
            <a:ext cx="4706280" cy="4778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1" name="TextBox 17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What is R?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TextBox 18"/>
          <p:cNvSpPr/>
          <p:nvPr/>
        </p:nvSpPr>
        <p:spPr>
          <a:xfrm>
            <a:off x="213120" y="1421280"/>
            <a:ext cx="2046240" cy="33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www.r-project.org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TextBox 19"/>
          <p:cNvSpPr/>
          <p:nvPr/>
        </p:nvSpPr>
        <p:spPr>
          <a:xfrm>
            <a:off x="5163120" y="1193400"/>
            <a:ext cx="3767040" cy="316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R is: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a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language</a:t>
            </a: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and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environment</a:t>
            </a: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for statistical computing and graphics 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an integrated suite of software facilities for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data manipulation</a:t>
            </a: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,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calculation</a:t>
            </a: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and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graphical display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a51b38"/>
              </a:buClr>
              <a:buFont typeface="Arial"/>
              <a:buChar char="•"/>
            </a:pPr>
            <a:r>
              <a:rPr b="1" lang="en-US" sz="20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highly extensible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457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open</a:t>
            </a: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source &amp;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free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75" name="Rectangle 3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76" name="TextBox 8"/>
          <p:cNvSpPr/>
          <p:nvPr/>
        </p:nvSpPr>
        <p:spPr>
          <a:xfrm>
            <a:off x="500400" y="1769760"/>
            <a:ext cx="8244000" cy="119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“One of R’s strengths is the ease with which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well-designed publication-quality plots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can be produced, including mathematical symbols and formulae where needed. Great care has been taken over the defaults for the minor design choices in graphics, but the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user retains </a:t>
            </a: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full control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.”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TextBox 12"/>
          <p:cNvSpPr/>
          <p:nvPr/>
        </p:nvSpPr>
        <p:spPr>
          <a:xfrm>
            <a:off x="500400" y="3198600"/>
            <a:ext cx="8244000" cy="147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“Many users think of R as a statistics system. We prefer to think of it as an </a:t>
            </a: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environment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within which statistical techniques are implemented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. R can be extended (easily) via packages. There are about eight packages supplied with the R distribution and many more are available through the CRAN family of Internet sites covering a very wide range of modern statistics.”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TextBox 1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What is R?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9" name="Picture 24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0" name="TextBox 7"/>
          <p:cNvSpPr/>
          <p:nvPr/>
        </p:nvSpPr>
        <p:spPr>
          <a:xfrm>
            <a:off x="500400" y="4957200"/>
            <a:ext cx="8244000" cy="92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“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R has its own </a:t>
            </a: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LaTeX-like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documentation format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, which is used to supply comprehensive documentation, both on-line in a number of formats and in hardcopy.”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82" name="Rectangle 3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3" name="TextBox 1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What is R?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84" name="Picture 24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5" name="Picture 6" descr=""/>
          <p:cNvPicPr/>
          <p:nvPr/>
        </p:nvPicPr>
        <p:blipFill>
          <a:blip r:embed="rId2"/>
          <a:stretch/>
        </p:blipFill>
        <p:spPr>
          <a:xfrm>
            <a:off x="696240" y="1388160"/>
            <a:ext cx="7573320" cy="4901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6" name="TextBox 9"/>
          <p:cNvSpPr/>
          <p:nvPr/>
        </p:nvSpPr>
        <p:spPr>
          <a:xfrm>
            <a:off x="2604240" y="1024920"/>
            <a:ext cx="1461240" cy="36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Console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Arrow: Down 10"/>
          <p:cNvSpPr/>
          <p:nvPr/>
        </p:nvSpPr>
        <p:spPr>
          <a:xfrm rot="1810800">
            <a:off x="2504880" y="1379160"/>
            <a:ext cx="246960" cy="5040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9050">
            <a:solidFill>
              <a:srgbClr val="a51b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8" name="TextBox 11"/>
          <p:cNvSpPr/>
          <p:nvPr/>
        </p:nvSpPr>
        <p:spPr>
          <a:xfrm>
            <a:off x="3335400" y="5619240"/>
            <a:ext cx="1461240" cy="36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Outputs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" name="Arrow: Down 14"/>
          <p:cNvSpPr/>
          <p:nvPr/>
        </p:nvSpPr>
        <p:spPr>
          <a:xfrm rot="14028000">
            <a:off x="4218840" y="5185440"/>
            <a:ext cx="246960" cy="5040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9050">
            <a:solidFill>
              <a:srgbClr val="a51b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0" name="TextBox 15"/>
          <p:cNvSpPr/>
          <p:nvPr/>
        </p:nvSpPr>
        <p:spPr>
          <a:xfrm>
            <a:off x="685080" y="6327000"/>
            <a:ext cx="2046240" cy="33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R v.4.3.0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8" descr="A screenshot of a computer&#10;&#10;Description automatically generated"/>
          <p:cNvPicPr/>
          <p:nvPr/>
        </p:nvPicPr>
        <p:blipFill>
          <a:blip r:embed="rId1"/>
          <a:stretch/>
        </p:blipFill>
        <p:spPr>
          <a:xfrm>
            <a:off x="3020400" y="2255040"/>
            <a:ext cx="6122880" cy="460224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92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93" name="Rectangle 3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4" name="TextBox 1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What is R?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5" name="Picture 24" descr=""/>
          <p:cNvPicPr/>
          <p:nvPr/>
        </p:nvPicPr>
        <p:blipFill>
          <a:blip r:embed="rId2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6" name="Picture 4" descr=""/>
          <p:cNvPicPr/>
          <p:nvPr/>
        </p:nvPicPr>
        <p:blipFill>
          <a:blip r:embed="rId3"/>
          <a:stretch/>
        </p:blipFill>
        <p:spPr>
          <a:xfrm>
            <a:off x="162720" y="863280"/>
            <a:ext cx="4983840" cy="1669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97" name="Straight Connector 16"/>
          <p:cNvCxnSpPr/>
          <p:nvPr/>
        </p:nvCxnSpPr>
        <p:spPr>
          <a:xfrm>
            <a:off x="180360" y="2307960"/>
            <a:ext cx="1356120" cy="720"/>
          </a:xfrm>
          <a:prstGeom prst="straightConnector1">
            <a:avLst/>
          </a:prstGeom>
          <a:ln w="19050">
            <a:solidFill>
              <a:srgbClr val="a51b38"/>
            </a:solidFill>
            <a:round/>
          </a:ln>
        </p:spPr>
      </p:cxnSp>
      <p:cxnSp>
        <p:nvCxnSpPr>
          <p:cNvPr id="98" name="Straight Connector 17"/>
          <p:cNvCxnSpPr/>
          <p:nvPr/>
        </p:nvCxnSpPr>
        <p:spPr>
          <a:xfrm>
            <a:off x="163800" y="2469240"/>
            <a:ext cx="2979360" cy="720"/>
          </a:xfrm>
          <a:prstGeom prst="straightConnector1">
            <a:avLst/>
          </a:prstGeom>
          <a:ln w="19050">
            <a:solidFill>
              <a:srgbClr val="a51b38"/>
            </a:solidFill>
            <a:round/>
          </a:ln>
        </p:spPr>
      </p:cxnSp>
      <p:sp>
        <p:nvSpPr>
          <p:cNvPr id="99" name="TextBox 19"/>
          <p:cNvSpPr/>
          <p:nvPr/>
        </p:nvSpPr>
        <p:spPr>
          <a:xfrm>
            <a:off x="325440" y="4755240"/>
            <a:ext cx="2655720" cy="64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Text editor with syntax-highlighting editor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" name="Arrow: Down 20"/>
          <p:cNvSpPr/>
          <p:nvPr/>
        </p:nvSpPr>
        <p:spPr>
          <a:xfrm rot="14028000">
            <a:off x="2619720" y="4321800"/>
            <a:ext cx="246960" cy="5040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9050">
            <a:solidFill>
              <a:srgbClr val="a51b3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02" name="Rectangle 3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03" name="TextBox 1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What is R?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4" name="Picture 24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5" name="Picture 5" descr=""/>
          <p:cNvPicPr/>
          <p:nvPr/>
        </p:nvPicPr>
        <p:blipFill>
          <a:blip r:embed="rId2"/>
          <a:stretch/>
        </p:blipFill>
        <p:spPr>
          <a:xfrm>
            <a:off x="696240" y="1289520"/>
            <a:ext cx="7556400" cy="5348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6" name="TextBox 6"/>
          <p:cNvSpPr/>
          <p:nvPr/>
        </p:nvSpPr>
        <p:spPr>
          <a:xfrm>
            <a:off x="6208560" y="908280"/>
            <a:ext cx="2046240" cy="33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http://posit.cloud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08" name="Rectangle 8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09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0" name="TextBox 18"/>
          <p:cNvSpPr/>
          <p:nvPr/>
        </p:nvSpPr>
        <p:spPr>
          <a:xfrm>
            <a:off x="603720" y="1887480"/>
            <a:ext cx="7935480" cy="346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When learning a new language we need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a base 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(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the basics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— the alphabet, the phonemes, and some very basic vocabulary — </a:t>
            </a:r>
            <a:r>
              <a:rPr b="0" i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is difficult to learn by yourself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),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resources 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to go further (such as dictionaries), and </a:t>
            </a: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  <a:ea typeface="Aptos"/>
              </a:rPr>
              <a:t>practice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.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r>
              <a:rPr b="1" i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A programming language is no different. 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I will cover the basics and present some resources for you to get help in the first three sections, and then we will practice. We will use an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overarching project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and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problem-solving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to learn new “vocabulary” and practice your new skill. 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TextBox 17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course structure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13" name="TextBox 3"/>
          <p:cNvSpPr/>
          <p:nvPr/>
        </p:nvSpPr>
        <p:spPr>
          <a:xfrm>
            <a:off x="569520" y="1317600"/>
            <a:ext cx="4140000" cy="46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structure of RStudio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How to get help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Scripting and console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R projects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syntax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math operations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Types of objects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Vector calculations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Installing packages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Functions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Reading your own data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Perform quick data inspection via summary functions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Subsetting your data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Saving your data (tables and R space / RData)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“For loops”, “if/else” statements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How to create and save functions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Basics of plotting -&gt; saving as PDF, PNG, TIFF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Using Quarto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4" name="TextBox 5"/>
          <p:cNvSpPr/>
          <p:nvPr/>
        </p:nvSpPr>
        <p:spPr>
          <a:xfrm>
            <a:off x="5072400" y="1317600"/>
            <a:ext cx="3743280" cy="260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statistics: t-tests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statistics: correlations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Basic statistics: regressions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Data ordination: PCA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Dealing with distributions: box plots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Dealing with distributions: histograms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Dealing with distributions: ANOVA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Dealing with Nas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Maps in R (https://modtools.wordpress.com/)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7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Phylogenies in R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5" name="TextBox 6"/>
          <p:cNvSpPr/>
          <p:nvPr/>
        </p:nvSpPr>
        <p:spPr>
          <a:xfrm>
            <a:off x="1071720" y="767520"/>
            <a:ext cx="2655720" cy="36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Intro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 Module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6" name="TextBox 7"/>
          <p:cNvSpPr/>
          <p:nvPr/>
        </p:nvSpPr>
        <p:spPr>
          <a:xfrm>
            <a:off x="5415840" y="767520"/>
            <a:ext cx="2655720" cy="36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rgbClr val="a51b38"/>
                </a:solidFill>
                <a:effectLst/>
                <a:uFillTx/>
                <a:latin typeface="Fira Sans"/>
              </a:rPr>
              <a:t>Project-based 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Module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Rectangle 8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18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9" name="TextBox 10"/>
          <p:cNvSpPr/>
          <p:nvPr/>
        </p:nvSpPr>
        <p:spPr>
          <a:xfrm>
            <a:off x="1071720" y="6100200"/>
            <a:ext cx="2655720" cy="368640"/>
          </a:xfrm>
          <a:prstGeom prst="rect">
            <a:avLst/>
          </a:prstGeom>
          <a:solidFill>
            <a:srgbClr val="9a0000"/>
          </a:solidFill>
          <a:ln w="19050">
            <a:solidFill>
              <a:srgbClr val="a51b3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Guided </a:t>
            </a: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practice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0" name="TextBox 11"/>
          <p:cNvSpPr/>
          <p:nvPr/>
        </p:nvSpPr>
        <p:spPr>
          <a:xfrm>
            <a:off x="5415840" y="6100200"/>
            <a:ext cx="2655720" cy="368640"/>
          </a:xfrm>
          <a:prstGeom prst="rect">
            <a:avLst/>
          </a:prstGeom>
          <a:solidFill>
            <a:srgbClr val="9a0000"/>
          </a:solidFill>
          <a:ln w="19050">
            <a:solidFill>
              <a:srgbClr val="a51b3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1" lang="en-US" sz="18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Self-guided </a:t>
            </a: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Fira Sans"/>
              </a:rPr>
              <a:t>practice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1" name="TextBox 14"/>
          <p:cNvSpPr/>
          <p:nvPr/>
        </p:nvSpPr>
        <p:spPr>
          <a:xfrm>
            <a:off x="1071720" y="6514560"/>
            <a:ext cx="265572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1 week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TextBox 16"/>
          <p:cNvSpPr/>
          <p:nvPr/>
        </p:nvSpPr>
        <p:spPr>
          <a:xfrm>
            <a:off x="5415840" y="6514560"/>
            <a:ext cx="265572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0000"/>
              </a:lnSpc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3 weeks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TextBox 1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course structure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Straight Connector 13"/>
          <p:cNvCxnSpPr/>
          <p:nvPr/>
        </p:nvCxnSpPr>
        <p:spPr>
          <a:xfrm>
            <a:off x="0" y="498600"/>
            <a:ext cx="9144720" cy="720"/>
          </a:xfrm>
          <a:prstGeom prst="straightConnector1">
            <a:avLst/>
          </a:prstGeom>
          <a:ln w="12700">
            <a:solidFill>
              <a:srgbClr val="c00000"/>
            </a:solidFill>
            <a:round/>
          </a:ln>
        </p:spPr>
      </p:cxnSp>
      <p:sp>
        <p:nvSpPr>
          <p:cNvPr id="125" name="Rectangle 8"/>
          <p:cNvSpPr/>
          <p:nvPr/>
        </p:nvSpPr>
        <p:spPr>
          <a:xfrm>
            <a:off x="139680" y="0"/>
            <a:ext cx="1089720" cy="888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pic>
        <p:nvPicPr>
          <p:cNvPr id="126" name="Picture 9" descr=""/>
          <p:cNvPicPr/>
          <p:nvPr/>
        </p:nvPicPr>
        <p:blipFill>
          <a:blip r:embed="rId1"/>
          <a:stretch/>
        </p:blipFill>
        <p:spPr>
          <a:xfrm>
            <a:off x="168120" y="46440"/>
            <a:ext cx="1055880" cy="818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7" name="TextBox 18"/>
          <p:cNvSpPr/>
          <p:nvPr/>
        </p:nvSpPr>
        <p:spPr>
          <a:xfrm>
            <a:off x="1224720" y="2431080"/>
            <a:ext cx="6702120" cy="149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The goal of this course is:</a:t>
            </a:r>
            <a:br>
              <a:rPr sz="2000"/>
            </a:b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457200">
              <a:lnSpc>
                <a:spcPct val="107000"/>
              </a:lnSpc>
              <a:spcAft>
                <a:spcPts val="799"/>
              </a:spcAft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You feel </a:t>
            </a:r>
            <a:r>
              <a:rPr b="1" lang="en-US" sz="2000" strike="noStrike" u="none">
                <a:solidFill>
                  <a:srgbClr val="a51b38"/>
                </a:solidFill>
                <a:effectLst/>
                <a:uFillTx/>
                <a:latin typeface="Fira Sans"/>
                <a:ea typeface="Aptos"/>
              </a:rPr>
              <a:t>comfortable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 with R and </a:t>
            </a:r>
            <a:r>
              <a:rPr b="1" lang="en-US" sz="2000" strike="noStrike" u="none">
                <a:solidFill>
                  <a:srgbClr val="a51b38"/>
                </a:solidFill>
                <a:effectLst/>
                <a:uFillTx/>
                <a:latin typeface="Fira Sans"/>
                <a:ea typeface="Aptos"/>
              </a:rPr>
              <a:t>feel capable </a:t>
            </a: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Fira Sans"/>
                <a:ea typeface="Aptos"/>
              </a:rPr>
              <a:t>of finding out how to use it for your own projects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8" name="TextBox 1"/>
          <p:cNvSpPr/>
          <p:nvPr/>
        </p:nvSpPr>
        <p:spPr>
          <a:xfrm>
            <a:off x="2628720" y="98640"/>
            <a:ext cx="641520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457200">
              <a:lnSpc>
                <a:spcPct val="100000"/>
              </a:lnSpc>
              <a:spcAft>
                <a:spcPts val="1199"/>
              </a:spcAf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Fira Sans"/>
              </a:rPr>
              <a:t>Learning goals &amp; course structure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12001</TotalTime>
  <Application>LibreOffice/25.8.3.1$Windows_X86_64 LibreOffice_project/52ad9dd1c984050a9fb6932dbfb16e86a49e9758</Application>
  <AppVersion>15.0000</AppVersion>
  <Words>932</Words>
  <Paragraphs>109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2022-04-04T13:25:53Z</dcterms:created>
  <dc:creator>Gabriel Ferreira</dc:creator>
  <dc:description/>
  <dc:language>en-US</dc:language>
  <cp:lastModifiedBy/>
  <dcterms:modified xsi:type="dcterms:W3CDTF">2026-01-09T09:16:24Z</dcterms:modified>
  <cp:revision>61</cp:revision>
  <dc:subject/>
  <dc:title>Introduction to Digital Morphology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  <property fmtid="{D5CDD505-2E9C-101B-9397-08002B2CF9AE}" pid="3" name="Slides">
    <vt:i4>15</vt:i4>
  </property>
</Properties>
</file>